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5" r:id="rId13"/>
    <p:sldId id="278" r:id="rId14"/>
    <p:sldId id="276" r:id="rId15"/>
    <p:sldId id="277" r:id="rId16"/>
    <p:sldId id="270" r:id="rId17"/>
    <p:sldId id="271" r:id="rId18"/>
    <p:sldId id="269" r:id="rId19"/>
    <p:sldId id="260" r:id="rId20"/>
    <p:sldId id="263" r:id="rId21"/>
    <p:sldId id="262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79167"/>
  </p:normalViewPr>
  <p:slideViewPr>
    <p:cSldViewPr snapToGrid="0" snapToObjects="1">
      <p:cViewPr>
        <p:scale>
          <a:sx n="123" d="100"/>
          <a:sy n="123" d="100"/>
        </p:scale>
        <p:origin x="2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6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业务建模完成什么？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ASF</a:t>
            </a:r>
            <a:r>
              <a:rPr kumimoji="1" lang="zh-CN" altLang="en-US" dirty="0" smtClean="0"/>
              <a:t>代码生成服务时完成什么？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ABF</a:t>
            </a:r>
            <a:r>
              <a:rPr kumimoji="1" lang="zh-CN" altLang="en-US" dirty="0" smtClean="0"/>
              <a:t>数据范围控制时完成什么？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完善编码时完成什么？</a:t>
            </a:r>
            <a:endParaRPr kumimoji="1" lang="en-US" altLang="zh-CN" dirty="0" smtClean="0"/>
          </a:p>
          <a:p>
            <a:r>
              <a:rPr kumimoji="1" lang="zh-CN" altLang="en-US" smtClean="0"/>
              <a:t>部署运行时完成什么？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5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06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18/3/7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开发能力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modeler</a:t>
            </a:r>
            <a:r>
              <a:rPr kumimoji="1" lang="zh-CN" altLang="en-US" dirty="0" smtClean="0"/>
              <a:t>：建模、自动代码生成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9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Model</a:t>
            </a:r>
            <a:r>
              <a:rPr kumimoji="1" lang="zh-CN" altLang="en-US" sz="3200" dirty="0" smtClean="0"/>
              <a:t>的用途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2319159" y="3461414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36" name="右箭头 35"/>
          <p:cNvSpPr/>
          <p:nvPr/>
        </p:nvSpPr>
        <p:spPr>
          <a:xfrm>
            <a:off x="3775392" y="376998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2702823" y="3072816"/>
            <a:ext cx="354767" cy="2098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2702823" y="4626618"/>
            <a:ext cx="354767" cy="164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285805" y="2774018"/>
            <a:ext cx="2078182" cy="237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生成代码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IService</a:t>
            </a:r>
            <a:r>
              <a:rPr kumimoji="1" lang="zh-CN" altLang="en-US" sz="1200" dirty="0" smtClean="0"/>
              <a:t>／</a:t>
            </a:r>
            <a:r>
              <a:rPr kumimoji="1" lang="en-US" altLang="zh-CN" sz="1200" dirty="0" err="1" smtClean="0"/>
              <a:t>ServiceImpl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DAO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Mapper</a:t>
            </a:r>
            <a:r>
              <a:rPr kumimoji="1" lang="zh-CN" altLang="en-US" sz="1200" dirty="0" smtClean="0"/>
              <a:t>／</a:t>
            </a:r>
            <a:r>
              <a:rPr kumimoji="1" lang="en-US" altLang="zh-CN" sz="1200" dirty="0" err="1" smtClean="0"/>
              <a:t>mapper.xml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3" name="矩形 42"/>
          <p:cNvSpPr/>
          <p:nvPr/>
        </p:nvSpPr>
        <p:spPr>
          <a:xfrm>
            <a:off x="1841115" y="5315593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数据库表结构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字段规则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主键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索引</a:t>
            </a:r>
            <a:endParaRPr kumimoji="1"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1841115" y="1850586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数据实体／实体属性</a:t>
            </a:r>
            <a:endParaRPr kumimoji="1" lang="en-US" altLang="zh-CN" sz="1200" dirty="0" smtClean="0"/>
          </a:p>
        </p:txBody>
      </p:sp>
      <p:sp>
        <p:nvSpPr>
          <p:cNvPr id="50" name="棱台 49"/>
          <p:cNvSpPr/>
          <p:nvPr/>
        </p:nvSpPr>
        <p:spPr>
          <a:xfrm>
            <a:off x="9203122" y="3467586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Scffold</a:t>
            </a:r>
            <a:endParaRPr kumimoji="1" lang="en-US" altLang="zh-CN" dirty="0" smtClean="0"/>
          </a:p>
        </p:txBody>
      </p:sp>
      <p:sp>
        <p:nvSpPr>
          <p:cNvPr id="51" name="矩形 50"/>
          <p:cNvSpPr/>
          <p:nvPr/>
        </p:nvSpPr>
        <p:spPr>
          <a:xfrm>
            <a:off x="6363987" y="2774018"/>
            <a:ext cx="2078182" cy="237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生成工程骨架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starter</a:t>
            </a:r>
            <a:r>
              <a:rPr kumimoji="1" lang="zh-CN" altLang="en-US" sz="1200" dirty="0" smtClean="0"/>
              <a:t>旋转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：模版选择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endParaRPr kumimoji="1" lang="en-US" altLang="zh-CN" sz="1200" dirty="0"/>
          </a:p>
        </p:txBody>
      </p:sp>
      <p:sp>
        <p:nvSpPr>
          <p:cNvPr id="56" name="矩形 55"/>
          <p:cNvSpPr/>
          <p:nvPr/>
        </p:nvSpPr>
        <p:spPr>
          <a:xfrm>
            <a:off x="1841115" y="1051921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数据范围</a:t>
            </a:r>
            <a:endParaRPr kumimoji="1" lang="en-US" altLang="zh-CN" sz="1200" dirty="0" smtClean="0"/>
          </a:p>
        </p:txBody>
      </p:sp>
      <p:sp>
        <p:nvSpPr>
          <p:cNvPr id="57" name="上箭头 56"/>
          <p:cNvSpPr/>
          <p:nvPr/>
        </p:nvSpPr>
        <p:spPr>
          <a:xfrm>
            <a:off x="3443585" y="1692042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左箭头 57"/>
          <p:cNvSpPr/>
          <p:nvPr/>
        </p:nvSpPr>
        <p:spPr>
          <a:xfrm>
            <a:off x="8720682" y="3839413"/>
            <a:ext cx="203927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标注 58"/>
          <p:cNvSpPr/>
          <p:nvPr/>
        </p:nvSpPr>
        <p:spPr>
          <a:xfrm>
            <a:off x="221196" y="3523384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业务建模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1803616" y="376998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圆角矩形标注 61"/>
          <p:cNvSpPr/>
          <p:nvPr/>
        </p:nvSpPr>
        <p:spPr>
          <a:xfrm>
            <a:off x="10870729" y="3030151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技术能力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圆角矩形标注 62"/>
          <p:cNvSpPr/>
          <p:nvPr/>
        </p:nvSpPr>
        <p:spPr>
          <a:xfrm>
            <a:off x="10870729" y="3928965"/>
            <a:ext cx="1263874" cy="862525"/>
          </a:xfrm>
          <a:prstGeom prst="wedgeRoundRectCallout">
            <a:avLst>
              <a:gd name="adj1" fmla="val 32482"/>
              <a:gd name="adj2" fmla="val 121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应用能力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箭头 63"/>
          <p:cNvSpPr/>
          <p:nvPr/>
        </p:nvSpPr>
        <p:spPr>
          <a:xfrm>
            <a:off x="10486941" y="3769982"/>
            <a:ext cx="203927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280117" y="1692042"/>
            <a:ext cx="4162052" cy="80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应用功能</a:t>
            </a:r>
            <a:endParaRPr kumimoji="1" lang="zh-CN" altLang="en-US" sz="1200" dirty="0"/>
          </a:p>
        </p:txBody>
      </p:sp>
      <p:sp>
        <p:nvSpPr>
          <p:cNvPr id="67" name="上箭头 66"/>
          <p:cNvSpPr/>
          <p:nvPr/>
        </p:nvSpPr>
        <p:spPr>
          <a:xfrm>
            <a:off x="3595985" y="1844442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上箭头 67"/>
          <p:cNvSpPr/>
          <p:nvPr/>
        </p:nvSpPr>
        <p:spPr>
          <a:xfrm>
            <a:off x="5147512" y="2529707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上箭头 68"/>
          <p:cNvSpPr/>
          <p:nvPr/>
        </p:nvSpPr>
        <p:spPr>
          <a:xfrm>
            <a:off x="7225694" y="2532703"/>
            <a:ext cx="354767" cy="2098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8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3117584" y="2398426"/>
            <a:ext cx="3274341" cy="43361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smtClean="0"/>
              <a:t>ASF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Application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Scaffold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Factory</a:t>
            </a:r>
            <a:r>
              <a:rPr kumimoji="1" lang="zh-CN" altLang="en-US" sz="1600" dirty="0" smtClean="0"/>
              <a:t>） </a:t>
            </a:r>
            <a:endParaRPr kumimoji="1" lang="en-US" altLang="zh-CN" sz="1600" dirty="0"/>
          </a:p>
        </p:txBody>
      </p:sp>
      <p:sp>
        <p:nvSpPr>
          <p:cNvPr id="3" name="矩形 2"/>
          <p:cNvSpPr/>
          <p:nvPr/>
        </p:nvSpPr>
        <p:spPr>
          <a:xfrm>
            <a:off x="3768749" y="2879804"/>
            <a:ext cx="2078182" cy="118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生成前端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：列表页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：表单页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：明细页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应用开发，从业务建模开始 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Modeler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sp>
        <p:nvSpPr>
          <p:cNvPr id="19" name="棱台 18"/>
          <p:cNvSpPr/>
          <p:nvPr/>
        </p:nvSpPr>
        <p:spPr>
          <a:xfrm>
            <a:off x="1425355" y="1905192"/>
            <a:ext cx="1139784" cy="98646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-89050" y="2099017"/>
            <a:ext cx="11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用户需求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xxx</a:t>
            </a:r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1068002" y="2157737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336488" y="4560143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68749" y="4128824"/>
            <a:ext cx="2078182" cy="1231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生成后端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entity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err="1" smtClean="0"/>
              <a:t>dao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service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controller</a:t>
            </a:r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Unit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test</a:t>
            </a:r>
            <a:r>
              <a:rPr kumimoji="1" lang="zh-CN" altLang="en-US" sz="1200" dirty="0" smtClean="0"/>
              <a:t>（单元测试）</a:t>
            </a:r>
            <a:endParaRPr kumimoji="1"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768749" y="5422669"/>
            <a:ext cx="2078182" cy="119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生成数据库</a:t>
            </a:r>
            <a:r>
              <a:rPr kumimoji="1" lang="en-US" altLang="zh-CN" sz="1200" dirty="0" smtClean="0"/>
              <a:t>&amp;</a:t>
            </a:r>
            <a:r>
              <a:rPr kumimoji="1" lang="zh-CN" altLang="en-US" sz="1200" dirty="0" smtClean="0"/>
              <a:t>数据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：数据库脚本</a:t>
            </a:r>
            <a:endParaRPr kumimoji="1" lang="en-US" altLang="zh-CN" sz="1200" dirty="0" smtClean="0"/>
          </a:p>
          <a:p>
            <a:r>
              <a:rPr kumimoji="1" lang="zh-CN" altLang="en-US" sz="1200" dirty="0"/>
              <a:t>：</a:t>
            </a:r>
            <a:r>
              <a:rPr kumimoji="1" lang="zh-CN" altLang="en-US" sz="1200" dirty="0" smtClean="0"/>
              <a:t>初始参数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....</a:t>
            </a:r>
            <a:endParaRPr kumimoji="1" lang="zh-CN" altLang="en-US" sz="1200" dirty="0"/>
          </a:p>
        </p:txBody>
      </p:sp>
      <p:sp>
        <p:nvSpPr>
          <p:cNvPr id="29" name="右箭头 28"/>
          <p:cNvSpPr/>
          <p:nvPr/>
        </p:nvSpPr>
        <p:spPr>
          <a:xfrm>
            <a:off x="3334298" y="3288711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3346185" y="5837350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506968" y="4253778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棱台 31"/>
          <p:cNvSpPr/>
          <p:nvPr/>
        </p:nvSpPr>
        <p:spPr>
          <a:xfrm>
            <a:off x="6800130" y="4066950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xxx-service</a:t>
            </a:r>
          </a:p>
        </p:txBody>
      </p:sp>
      <p:sp>
        <p:nvSpPr>
          <p:cNvPr id="38" name="右箭头 37"/>
          <p:cNvSpPr/>
          <p:nvPr/>
        </p:nvSpPr>
        <p:spPr>
          <a:xfrm>
            <a:off x="8119358" y="4335902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10172044" y="4749239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441507" y="4335902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完善编码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：引入</a:t>
            </a:r>
            <a:r>
              <a:rPr kumimoji="1" lang="en-US" altLang="zh-CN" sz="1200" dirty="0" smtClean="0"/>
              <a:t>starter</a:t>
            </a:r>
          </a:p>
          <a:p>
            <a:r>
              <a:rPr kumimoji="1" lang="zh-CN" altLang="en-US" sz="1200" dirty="0" smtClean="0"/>
              <a:t>：实现业务逻辑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：交互界面开发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8" name="矩形 47"/>
          <p:cNvSpPr/>
          <p:nvPr/>
        </p:nvSpPr>
        <p:spPr>
          <a:xfrm>
            <a:off x="10501953" y="4335902"/>
            <a:ext cx="1602352" cy="1187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部署运行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spring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boot</a:t>
            </a:r>
            <a:r>
              <a:rPr kumimoji="1" lang="zh-CN" altLang="en-US" sz="1200" dirty="0" smtClean="0"/>
              <a:t>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：容器启动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：统一运维（</a:t>
            </a:r>
            <a:r>
              <a:rPr kumimoji="1" lang="en-US" altLang="zh-CN" sz="1200" dirty="0" smtClean="0"/>
              <a:t>BK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23" name="棱台 22"/>
          <p:cNvSpPr/>
          <p:nvPr/>
        </p:nvSpPr>
        <p:spPr>
          <a:xfrm>
            <a:off x="6800130" y="5038063"/>
            <a:ext cx="1191491" cy="72043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 smtClean="0"/>
              <a:t>src</a:t>
            </a:r>
            <a:endParaRPr kumimoji="1" lang="en-US" altLang="zh-CN" sz="1200" b="1" dirty="0" smtClean="0"/>
          </a:p>
        </p:txBody>
      </p:sp>
      <p:sp>
        <p:nvSpPr>
          <p:cNvPr id="24" name="矩形 23"/>
          <p:cNvSpPr/>
          <p:nvPr/>
        </p:nvSpPr>
        <p:spPr>
          <a:xfrm>
            <a:off x="3110132" y="1099175"/>
            <a:ext cx="3281793" cy="1138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smtClean="0"/>
              <a:t>ABF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Application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Base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Framework</a:t>
            </a:r>
            <a:r>
              <a:rPr kumimoji="1" lang="zh-CN" altLang="en-US" sz="1600" dirty="0" smtClean="0"/>
              <a:t>） </a:t>
            </a:r>
            <a:endParaRPr kumimoji="1" lang="en-US" altLang="zh-CN" sz="1600" dirty="0"/>
          </a:p>
        </p:txBody>
      </p:sp>
      <p:sp>
        <p:nvSpPr>
          <p:cNvPr id="28" name="矩形 27"/>
          <p:cNvSpPr/>
          <p:nvPr/>
        </p:nvSpPr>
        <p:spPr>
          <a:xfrm>
            <a:off x="3768749" y="1428118"/>
            <a:ext cx="2078182" cy="72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数据范围控制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数据实体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数据范围</a:t>
            </a:r>
            <a:endParaRPr kumimoji="1" lang="en-US" altLang="zh-CN" sz="1200" dirty="0" smtClean="0"/>
          </a:p>
        </p:txBody>
      </p:sp>
      <p:sp>
        <p:nvSpPr>
          <p:cNvPr id="33" name="右箭头 32"/>
          <p:cNvSpPr/>
          <p:nvPr/>
        </p:nvSpPr>
        <p:spPr>
          <a:xfrm>
            <a:off x="6506968" y="5213615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8123686" y="5153716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2728528" y="1868786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2722842" y="2485780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579565" y="1608261"/>
            <a:ext cx="1939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947908" y="1099175"/>
            <a:ext cx="4061961" cy="11389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业务控制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：数据操作权限（允许修改、允许删除）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：数据范围权限（</a:t>
            </a:r>
            <a:r>
              <a:rPr kumimoji="1" lang="en-US" altLang="zh-CN" sz="1200" dirty="0" smtClean="0"/>
              <a:t>select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* .. where </a:t>
            </a:r>
            <a:r>
              <a:rPr kumimoji="1" lang="en-US" altLang="zh-CN" sz="1200" dirty="0" err="1" smtClean="0"/>
              <a:t>scope_condation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：</a:t>
            </a:r>
            <a:r>
              <a:rPr kumimoji="1" lang="en-US" altLang="zh-CN" sz="1200" dirty="0" smtClean="0"/>
              <a:t>...</a:t>
            </a:r>
            <a:endParaRPr kumimoji="1" lang="en-US" altLang="zh-CN" sz="1200" dirty="0"/>
          </a:p>
        </p:txBody>
      </p:sp>
      <p:sp>
        <p:nvSpPr>
          <p:cNvPr id="40" name="右箭头 39"/>
          <p:cNvSpPr/>
          <p:nvPr/>
        </p:nvSpPr>
        <p:spPr>
          <a:xfrm>
            <a:off x="3346185" y="1578044"/>
            <a:ext cx="193964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309218" y="3337121"/>
            <a:ext cx="1792082" cy="862525"/>
          </a:xfrm>
          <a:prstGeom prst="wedgeRoundRectCallout">
            <a:avLst>
              <a:gd name="adj1" fmla="val 29355"/>
              <a:gd name="adj2" fmla="val -939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业务建模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资料带 1"/>
          <p:cNvSpPr/>
          <p:nvPr/>
        </p:nvSpPr>
        <p:spPr>
          <a:xfrm>
            <a:off x="696929" y="4737093"/>
            <a:ext cx="2888913" cy="1420837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                       </a:t>
            </a:r>
            <a:r>
              <a:rPr kumimoji="1" lang="en-US" altLang="zh-CN" dirty="0" err="1" smtClean="0"/>
              <a:t>POM.xml</a:t>
            </a:r>
            <a:r>
              <a:rPr kumimoji="1" lang="en-US" altLang="zh-CN" dirty="0" smtClean="0"/>
              <a:t>        </a:t>
            </a:r>
            <a:endParaRPr kumimoji="1" lang="zh-CN" altLang="en-US" dirty="0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在</a:t>
            </a:r>
            <a:r>
              <a:rPr kumimoji="1" lang="en-US" altLang="zh-CN" sz="3200" dirty="0" smtClean="0"/>
              <a:t>scaffold</a:t>
            </a:r>
            <a:r>
              <a:rPr kumimoji="1" lang="zh-CN" altLang="en-US" sz="3200" dirty="0" smtClean="0"/>
              <a:t>之上完善编码</a:t>
            </a:r>
            <a:endParaRPr kumimoji="1" lang="zh-CN" altLang="en-US" sz="3200" dirty="0"/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思路</a:t>
              </a:r>
              <a:endParaRPr kumimoji="1" lang="zh-CN" altLang="en-US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1784129" y="4360311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34" name="组 3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36" name="形状 35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flowabe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sp>
        <p:nvSpPr>
          <p:cNvPr id="45" name="棱台 44"/>
          <p:cNvSpPr/>
          <p:nvPr/>
        </p:nvSpPr>
        <p:spPr>
          <a:xfrm>
            <a:off x="3330191" y="2775583"/>
            <a:ext cx="1843270" cy="99687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xxx-service</a:t>
            </a:r>
          </a:p>
        </p:txBody>
      </p:sp>
      <p:grpSp>
        <p:nvGrpSpPr>
          <p:cNvPr id="51" name="组 50"/>
          <p:cNvGrpSpPr/>
          <p:nvPr/>
        </p:nvGrpSpPr>
        <p:grpSpPr>
          <a:xfrm>
            <a:off x="644510" y="5090218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56" name="组 55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58" name="形状 57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err="1" smtClean="0">
                  <a:solidFill>
                    <a:schemeClr val="bg1"/>
                  </a:solidFill>
                </a:rPr>
                <a:t>bizLog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797835" y="4047545"/>
            <a:ext cx="1087200" cy="1087200"/>
            <a:chOff x="10350816" y="3225912"/>
            <a:chExt cx="1087200" cy="1087200"/>
          </a:xfrm>
          <a:solidFill>
            <a:schemeClr val="tx1"/>
          </a:solidFill>
        </p:grpSpPr>
        <p:grpSp>
          <p:nvGrpSpPr>
            <p:cNvPr id="61" name="组 60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  <a:grpFill/>
          </p:grpSpPr>
          <p:sp>
            <p:nvSpPr>
              <p:cNvPr id="63" name="形状 62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10500716" y="3538679"/>
              <a:ext cx="787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ABF</a:t>
              </a:r>
            </a:p>
            <a:p>
              <a:pPr algn="ctr"/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21305" y="1842868"/>
            <a:ext cx="4323620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引入 </a:t>
            </a:r>
            <a:r>
              <a:rPr kumimoji="1" lang="en-US" altLang="zh-CN" dirty="0" smtClean="0"/>
              <a:t>tools-xxx-start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实现业务逻辑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dao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dirty="0" smtClean="0"/>
              <a:t>实现前端交互界面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8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开发计划</a:t>
            </a:r>
            <a:r>
              <a:rPr kumimoji="1" lang="zh-CN" altLang="en-US" sz="2000" dirty="0" smtClean="0"/>
              <a:t>（优先顺序：从左到右，从上到下）</a:t>
            </a:r>
            <a:endParaRPr kumimoji="1" lang="zh-CN" altLang="en-US" sz="2000" dirty="0"/>
          </a:p>
        </p:txBody>
      </p:sp>
      <p:grpSp>
        <p:nvGrpSpPr>
          <p:cNvPr id="9" name="组 8"/>
          <p:cNvGrpSpPr/>
          <p:nvPr/>
        </p:nvGrpSpPr>
        <p:grpSpPr>
          <a:xfrm>
            <a:off x="462617" y="1247616"/>
            <a:ext cx="3038624" cy="4294351"/>
            <a:chOff x="462617" y="1247616"/>
            <a:chExt cx="3038624" cy="4294351"/>
          </a:xfrm>
        </p:grpSpPr>
        <p:sp>
          <p:nvSpPr>
            <p:cNvPr id="2" name="文本框 1"/>
            <p:cNvSpPr txBox="1"/>
            <p:nvPr/>
          </p:nvSpPr>
          <p:spPr>
            <a:xfrm flipH="1">
              <a:off x="462618" y="1247616"/>
              <a:ext cx="3038623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tools-core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abf</a:t>
              </a:r>
              <a:r>
                <a:rPr kumimoji="1" lang="en-US" altLang="zh-CN" dirty="0" smtClean="0"/>
                <a:t>-service</a:t>
              </a:r>
              <a:endParaRPr kumimoji="1" lang="en-US" altLang="zh-CN" dirty="0"/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asf</a:t>
              </a:r>
              <a:r>
                <a:rPr kumimoji="1" lang="en-US" altLang="zh-CN" dirty="0" smtClean="0"/>
                <a:t>-service</a:t>
              </a:r>
              <a:endParaRPr kumimoji="1" lang="en-US" altLang="zh-CN" dirty="0"/>
            </a:p>
          </p:txBody>
        </p:sp>
        <p:sp>
          <p:nvSpPr>
            <p:cNvPr id="3" name="燕尾形 2"/>
            <p:cNvSpPr/>
            <p:nvPr/>
          </p:nvSpPr>
          <p:spPr>
            <a:xfrm>
              <a:off x="462617" y="3780153"/>
              <a:ext cx="2589993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Tools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框架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4.20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462618" y="4618637"/>
              <a:ext cx="2589993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框架</a:t>
              </a:r>
              <a:endParaRPr kumimoji="1" lang="en-US" altLang="zh-CN" dirty="0"/>
            </a:p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开发</a:t>
              </a:r>
              <a:r>
                <a:rPr kumimoji="1" lang="zh-CN" altLang="en-US" dirty="0" smtClean="0"/>
                <a:t>能力</a:t>
              </a:r>
              <a:r>
                <a:rPr kumimoji="1" lang="zh-CN" altLang="en-US" sz="1200" dirty="0" smtClean="0"/>
                <a:t>（</a:t>
              </a:r>
              <a:r>
                <a:rPr kumimoji="1" lang="en-US" altLang="zh-CN" sz="1200" dirty="0" smtClean="0"/>
                <a:t>Tools</a:t>
              </a:r>
              <a:r>
                <a:rPr kumimoji="1" lang="zh-CN" altLang="en-US" sz="1200" dirty="0" smtClean="0"/>
                <a:t> </a:t>
              </a:r>
              <a:r>
                <a:rPr kumimoji="1" lang="en-US" altLang="zh-CN" sz="1200" dirty="0" smtClean="0"/>
                <a:t>Modeler</a:t>
              </a:r>
              <a:r>
                <a:rPr kumimoji="1" lang="zh-CN" altLang="en-US" sz="1200" dirty="0" smtClean="0"/>
                <a:t>）</a:t>
              </a:r>
              <a:endParaRPr kumimoji="1" lang="en-US" altLang="zh-CN" sz="1200" dirty="0" smtClean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660711" y="1247616"/>
            <a:ext cx="3038623" cy="4700535"/>
            <a:chOff x="3892790" y="1251591"/>
            <a:chExt cx="3038623" cy="4700535"/>
          </a:xfrm>
        </p:grpSpPr>
        <p:sp>
          <p:nvSpPr>
            <p:cNvPr id="4" name="文本框 3"/>
            <p:cNvSpPr txBox="1"/>
            <p:nvPr/>
          </p:nvSpPr>
          <p:spPr>
            <a:xfrm flipH="1">
              <a:off x="3892790" y="1251591"/>
              <a:ext cx="30386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tools-business-log-service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tools-business-log-starter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tools-serial-no-service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tools-serial-no-starter</a:t>
              </a:r>
            </a:p>
          </p:txBody>
        </p:sp>
        <p:sp>
          <p:nvSpPr>
            <p:cNvPr id="6" name="燕尾形 5"/>
            <p:cNvSpPr/>
            <p:nvPr/>
          </p:nvSpPr>
          <p:spPr>
            <a:xfrm>
              <a:off x="3892790" y="3780154"/>
              <a:ext cx="2166426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应用能力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6.15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04947" y="4613298"/>
              <a:ext cx="2589993" cy="133882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应用管理能力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关键能力完善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持续集成能力</a:t>
              </a:r>
              <a:endParaRPr kumimoji="1" lang="en-US" altLang="zh-CN" dirty="0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013049" y="1256611"/>
            <a:ext cx="2300956" cy="4285580"/>
            <a:chOff x="7322961" y="1251048"/>
            <a:chExt cx="2300956" cy="4285580"/>
          </a:xfrm>
        </p:grpSpPr>
        <p:sp>
          <p:nvSpPr>
            <p:cNvPr id="7" name="燕尾形 6"/>
            <p:cNvSpPr/>
            <p:nvPr/>
          </p:nvSpPr>
          <p:spPr>
            <a:xfrm>
              <a:off x="7322962" y="3780153"/>
              <a:ext cx="2166426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分布式能力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6.29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H="1">
              <a:off x="7322961" y="1251048"/>
              <a:ext cx="23009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/>
                <a:t>t</a:t>
              </a:r>
              <a:r>
                <a:rPr kumimoji="1" lang="en-US" altLang="zh-CN" dirty="0" smtClean="0"/>
                <a:t>ools-eureka-server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tools-</a:t>
              </a:r>
              <a:r>
                <a:rPr kumimoji="1" lang="en-US" altLang="zh-CN" dirty="0" err="1" smtClean="0"/>
                <a:t>config</a:t>
              </a:r>
              <a:r>
                <a:rPr kumimoji="1" lang="en-US" altLang="zh-CN" dirty="0" smtClean="0"/>
                <a:t>-server</a:t>
              </a:r>
              <a:endParaRPr kumimoji="1" lang="en-US" altLang="zh-CN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47277" y="4613298"/>
              <a:ext cx="2076640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运行能力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产品化包装</a:t>
              </a:r>
              <a:endParaRPr kumimoji="1" lang="en-US" altLang="zh-CN" dirty="0" smtClean="0"/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9741145" y="1247616"/>
            <a:ext cx="2300955" cy="4287649"/>
            <a:chOff x="9891045" y="1247616"/>
            <a:chExt cx="2300955" cy="4287649"/>
          </a:xfrm>
        </p:grpSpPr>
        <p:sp>
          <p:nvSpPr>
            <p:cNvPr id="12" name="燕尾形 11"/>
            <p:cNvSpPr/>
            <p:nvPr/>
          </p:nvSpPr>
          <p:spPr>
            <a:xfrm>
              <a:off x="9891045" y="3780153"/>
              <a:ext cx="1724177" cy="63272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RELEASE</a:t>
              </a: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7.4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891045" y="4611935"/>
              <a:ext cx="2076640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README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PPT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9891045" y="1247616"/>
              <a:ext cx="23009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/>
                <a:t>拓展项目</a:t>
              </a:r>
              <a:endParaRPr kumimoji="1" lang="en-US" altLang="zh-CN" dirty="0" smtClean="0"/>
            </a:p>
            <a:p>
              <a:pPr>
                <a:lnSpc>
                  <a:spcPct val="150000"/>
                </a:lnSpc>
              </a:pPr>
              <a:r>
                <a:rPr kumimoji="1" lang="en-US" altLang="zh-CN" dirty="0" smtClean="0"/>
                <a:t>BOS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TIS</a:t>
              </a:r>
              <a:r>
                <a:rPr kumimoji="1" lang="zh-CN" altLang="en-US" dirty="0" smtClean="0"/>
                <a:t>内部迁移</a:t>
              </a:r>
              <a:endParaRPr kumimoji="1"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15328</TotalTime>
  <Words>1713</Words>
  <Application>Microsoft Macintosh PowerPoint</Application>
  <PresentationFormat>宽屏</PresentationFormat>
  <Paragraphs>432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开发能力</vt:lpstr>
      <vt:lpstr>Model的用途</vt:lpstr>
      <vt:lpstr>Tools应用开发，从业务建模开始 Tools Modeler</vt:lpstr>
      <vt:lpstr>在scaffold之上完善编码</vt:lpstr>
      <vt:lpstr>开发计划</vt:lpstr>
      <vt:lpstr>开发计划（优先顺序：从左到右，从上到下）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404</cp:revision>
  <dcterms:created xsi:type="dcterms:W3CDTF">2018-02-09T05:19:56Z</dcterms:created>
  <dcterms:modified xsi:type="dcterms:W3CDTF">2018-03-07T01:09:43Z</dcterms:modified>
</cp:coreProperties>
</file>